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Proxima Nova"/>
      <p:regular r:id="rId20"/>
      <p:bold r:id="rId21"/>
      <p:italic r:id="rId22"/>
      <p:boldItalic r:id="rId23"/>
    </p:embeddedFont>
    <p:embeddedFont>
      <p:font typeface="Playfair Display"/>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regular.fntdata"/><Relationship Id="rId22" Type="http://schemas.openxmlformats.org/officeDocument/2006/relationships/font" Target="fonts/ProximaNova-italic.fntdata"/><Relationship Id="rId21" Type="http://schemas.openxmlformats.org/officeDocument/2006/relationships/font" Target="fonts/ProximaNova-bold.fntdata"/><Relationship Id="rId24" Type="http://schemas.openxmlformats.org/officeDocument/2006/relationships/font" Target="fonts/PlayfairDisplay-regular.fntdata"/><Relationship Id="rId23" Type="http://schemas.openxmlformats.org/officeDocument/2006/relationships/font" Target="fonts/ProximaNova-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italic.fntdata"/><Relationship Id="rId25" Type="http://schemas.openxmlformats.org/officeDocument/2006/relationships/font" Target="fonts/PlayfairDisplay-bold.fntdata"/><Relationship Id="rId27" Type="http://schemas.openxmlformats.org/officeDocument/2006/relationships/font" Target="fonts/PlayfairDisplay-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Hello, my name is Casey Nosiglia, and I’m a recent graduate from the BrainStation data science boot camp. I have an educational background in physics, having conducted research in material science.</a:t>
            </a:r>
            <a:endParaRPr sz="1200">
              <a:solidFill>
                <a:schemeClr val="dk1"/>
              </a:solidFill>
              <a:latin typeface="Times New Roman"/>
              <a:ea typeface="Times New Roman"/>
              <a:cs typeface="Times New Roman"/>
              <a:sym typeface="Times New Roman"/>
            </a:endParaRPr>
          </a:p>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More recently, I’ve worked in patent law, helping inventors protect their IP by drafting patent applications in several different technology fields.  </a:t>
            </a:r>
            <a:endParaRPr sz="1200">
              <a:solidFill>
                <a:schemeClr val="dk1"/>
              </a:solidFill>
              <a:latin typeface="Times New Roman"/>
              <a:ea typeface="Times New Roman"/>
              <a:cs typeface="Times New Roman"/>
              <a:sym typeface="Times New Roman"/>
            </a:endParaRPr>
          </a:p>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While I learned a lot about new technologies working in patent law, I wanted to transition to data science in order to get back to my quantitative roots.</a:t>
            </a:r>
            <a:endParaRPr sz="1200">
              <a:solidFill>
                <a:schemeClr val="dk1"/>
              </a:solidFill>
              <a:latin typeface="Times New Roman"/>
              <a:ea typeface="Times New Roman"/>
              <a:cs typeface="Times New Roman"/>
              <a:sym typeface="Times New Roman"/>
            </a:endParaRPr>
          </a:p>
          <a:p>
            <a:pPr indent="0" lvl="0" marL="457200" marR="215900" rtl="0" algn="l">
              <a:lnSpc>
                <a:spcPct val="62727"/>
              </a:lnSpc>
              <a:spcBef>
                <a:spcPts val="0"/>
              </a:spcBef>
              <a:spcAft>
                <a:spcPts val="0"/>
              </a:spcAft>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Today I’ll be presenting a brief summary of my capstone project, “Predicting Plant Health using Neural Networks”.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3c346337b3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3c346337b3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After optimizing my parameters, my best model was able to classify the images correctly 90% of the time, correctly identifying healthy images 96% of the time and correctly identifying diseased images 84% of the time.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3c346337b3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3c346337b3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For identifying the different tomato classes, I used an advanced CNN called ResNet50, and adapted it to my classification problem.</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3c346337b3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3c346337b3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After optimization, my model was able to classify the images correctly 89% of the time, with the accuracies for each class shown on the right.</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3c346337b3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3c346337b3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In order to improve this project for the future, I’d like to first improve the classification accuracy of both models, and then try the full classification problem for the 12 healthy and 26 diseased classes, and finally build a new model trained on a broader dataset for classification of a wider variety of diseases.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3c346337b3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3c346337b3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Thank you for listening, and I want to give a special thanks to the Data Science instructors and my fellow classmates, and if you’d like to get in touch for any reason, my contact info is on the right.</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3c346337b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3c346337b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The agriculture industry is highly dependent on crop health, which may be affected by pests and pathogens; in particular, loss in crop yield from P&amp;P contamination ranges from 17-30% for common crops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3c346337b3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3c346337b3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While large factory farms may have the resources to identify unfamiliar P&amp;P contamination, smallholder farms (defined as farms under 2 hectares) may not; this is a problem, as smallholder farms produce 32% of the world’s food, with many in developing nations.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3c346337b3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3c346337b3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However, due to the rapid growth of smartphone technology, 84% of the world’s population now have smartphone access, creating an opportunity for smallholder farmers to easily identify unfamiliar disease in their own crops using their smartphone cameras.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3c346337b3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3c346337b3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Given the potential of empowering smallholder farmers to diagnose their own crops with smartphone technology, I asked the following two business questions: first, can a computer correctly identify images of healthy and diseased leaves among several plant species? And second, can a computer correctly identify the disease type within a given species (such as tomatoes)?</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3c346337b3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3c346337b3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In order to answer my business questions, I used the plant disease dataset from Kaggle, which includes highly curated images of plant leaves from the opensource PlantVillage project.</a:t>
            </a:r>
            <a:endParaRPr sz="1200">
              <a:solidFill>
                <a:schemeClr val="dk1"/>
              </a:solidFill>
              <a:latin typeface="Times New Roman"/>
              <a:ea typeface="Times New Roman"/>
              <a:cs typeface="Times New Roman"/>
              <a:sym typeface="Times New Roman"/>
            </a:endParaRPr>
          </a:p>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In this dataset, there are 54.3k plant leaf images, with 14 different plant species and 26 plant diseases represented.</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3c346337b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3c346337b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As part of my data wrangling, for the diseased vs healthy classification problem, I downsampled each class to 9000 images each, so that the classes would be equally represented.</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3c346337b3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3c346337b3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Similarly, for the tomato classes (including healthy plus 9 different diseases), I up and downsampled so that each tomato class would have 1000 images each.</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3c346337b3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3c346337b3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marR="215900" rtl="0" algn="l">
              <a:lnSpc>
                <a:spcPct val="62727"/>
              </a:lnSpc>
              <a:spcBef>
                <a:spcPts val="0"/>
              </a:spcBef>
              <a:spcAft>
                <a:spcPts val="0"/>
              </a:spcAft>
              <a:buClr>
                <a:schemeClr val="dk1"/>
              </a:buClr>
              <a:buSzPts val="1100"/>
              <a:buFont typeface="Arial"/>
              <a:buNone/>
            </a:pPr>
            <a:r>
              <a:rPr lang="en" sz="1200">
                <a:solidFill>
                  <a:schemeClr val="dk1"/>
                </a:solidFill>
              </a:rPr>
              <a:t>·</a:t>
            </a:r>
            <a:r>
              <a:rPr lang="en" sz="7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In order to classify diseased vs. healthy, I used convolutional neural networks, and I normalized and augmented my data to minimize overlearning the training data</a:t>
            </a:r>
            <a:endParaRPr sz="1200">
              <a:solidFill>
                <a:schemeClr val="dk1"/>
              </a:solidFill>
              <a:latin typeface="Times New Roman"/>
              <a:ea typeface="Times New Roman"/>
              <a:cs typeface="Times New Roman"/>
              <a:sym typeface="Times New Roman"/>
            </a:endParaRPr>
          </a:p>
          <a:p>
            <a:pPr indent="0" lvl="0" marL="457200" marR="215900" rtl="0" algn="l">
              <a:lnSpc>
                <a:spcPct val="62727"/>
              </a:lnSpc>
              <a:spcBef>
                <a:spcPts val="0"/>
              </a:spcBef>
              <a:spcAft>
                <a:spcPts val="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jpg"/><Relationship Id="rId4" Type="http://schemas.openxmlformats.org/officeDocument/2006/relationships/hyperlink" Target="mailto:caseynosiglia@gmail.com" TargetMode="External"/><Relationship Id="rId5" Type="http://schemas.openxmlformats.org/officeDocument/2006/relationships/hyperlink" Target="https://www.linkedin.com/in/casey-nosiglia" TargetMode="External"/><Relationship Id="rId6"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hyperlink" Target="https://www.fao.org/news/story/en/item/1395127/icode/" TargetMode="External"/><Relationship Id="rId5" Type="http://schemas.openxmlformats.org/officeDocument/2006/relationships/hyperlink" Target="https://www.nature.com/articles/s41559-018-0793-y" TargetMode="External"/><Relationship Id="rId6" Type="http://schemas.openxmlformats.org/officeDocument/2006/relationships/hyperlink" Target="https://www.bankmycell.com/blog/how-many-phones-are-in-the-worl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hyperlink" Target="https://www.kaggle.com/datasets/saroz014/plant-disease" TargetMode="External"/><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6.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image" Target="../media/image3.png"/><Relationship Id="rId5"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latin typeface="Playfair Display"/>
                <a:ea typeface="Playfair Display"/>
                <a:cs typeface="Playfair Display"/>
                <a:sym typeface="Playfair Display"/>
              </a:rPr>
              <a:t>Predicting Plant Health with Neural Networks</a:t>
            </a:r>
            <a:endParaRPr>
              <a:latin typeface="Playfair Display"/>
              <a:ea typeface="Playfair Display"/>
              <a:cs typeface="Playfair Display"/>
              <a:sym typeface="Playfair Display"/>
            </a:endParaRPr>
          </a:p>
        </p:txBody>
      </p:sp>
      <p:sp>
        <p:nvSpPr>
          <p:cNvPr id="60" name="Google Shape;60;p13"/>
          <p:cNvSpPr txBox="1"/>
          <p:nvPr>
            <p:ph idx="1" type="subTitle"/>
          </p:nvPr>
        </p:nvSpPr>
        <p:spPr>
          <a:xfrm>
            <a:off x="510450" y="3182346"/>
            <a:ext cx="8123100" cy="1681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1018"/>
              <a:buNone/>
            </a:pPr>
            <a:r>
              <a:rPr lang="en" sz="2050">
                <a:latin typeface="Playfair Display"/>
                <a:ea typeface="Playfair Display"/>
                <a:cs typeface="Playfair Display"/>
                <a:sym typeface="Playfair Display"/>
              </a:rPr>
              <a:t>Casey Nosiglia</a:t>
            </a:r>
            <a:endParaRPr sz="2050">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t/>
            </a:r>
            <a:endParaRPr sz="2050">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rPr lang="en" sz="2050">
                <a:latin typeface="Playfair Display"/>
                <a:ea typeface="Playfair Display"/>
                <a:cs typeface="Playfair Display"/>
                <a:sym typeface="Playfair Display"/>
              </a:rPr>
              <a:t>BrainStation Data Science July 2022</a:t>
            </a:r>
            <a:endParaRPr sz="2050">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t/>
            </a:r>
            <a:endParaRPr sz="2050">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rPr lang="en" sz="2050">
                <a:latin typeface="Playfair Display"/>
                <a:ea typeface="Playfair Display"/>
                <a:cs typeface="Playfair Display"/>
                <a:sym typeface="Playfair Display"/>
              </a:rPr>
              <a:t>Capstone Project</a:t>
            </a:r>
            <a:endParaRPr sz="2050">
              <a:latin typeface="Playfair Display"/>
              <a:ea typeface="Playfair Display"/>
              <a:cs typeface="Playfair Display"/>
              <a:sym typeface="Playfair Display"/>
            </a:endParaRPr>
          </a:p>
          <a:p>
            <a:pPr indent="0" lvl="0" marL="0" rtl="0" algn="l">
              <a:lnSpc>
                <a:spcPct val="80000"/>
              </a:lnSpc>
              <a:spcBef>
                <a:spcPts val="0"/>
              </a:spcBef>
              <a:spcAft>
                <a:spcPts val="0"/>
              </a:spcAft>
              <a:buSzPts val="1018"/>
              <a:buNone/>
            </a:pPr>
            <a:r>
              <a:t/>
            </a:r>
            <a:endParaRPr sz="2220">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2"/>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37" name="Google Shape;137;p22"/>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Modeling and Findings: Diseased vs. Healthy</a:t>
            </a:r>
            <a:endParaRPr>
              <a:latin typeface="Playfair Display"/>
              <a:ea typeface="Playfair Display"/>
              <a:cs typeface="Playfair Display"/>
              <a:sym typeface="Playfair Display"/>
            </a:endParaRPr>
          </a:p>
        </p:txBody>
      </p:sp>
      <p:sp>
        <p:nvSpPr>
          <p:cNvPr id="139" name="Google Shape;139;p22"/>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Convolutional Neural Network (CNN) with normalization and data augmentation.</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0"/>
              </a:spcAft>
              <a:buNone/>
            </a:pPr>
            <a:r>
              <a:t/>
            </a:r>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Overall classification accuracy: 90%</a:t>
            </a:r>
            <a:endParaRPr>
              <a:solidFill>
                <a:schemeClr val="dk1"/>
              </a:solidFill>
              <a:latin typeface="Playfair Display"/>
              <a:ea typeface="Playfair Display"/>
              <a:cs typeface="Playfair Display"/>
              <a:sym typeface="Playfair Display"/>
            </a:endParaRPr>
          </a:p>
        </p:txBody>
      </p:sp>
      <p:pic>
        <p:nvPicPr>
          <p:cNvPr id="140" name="Google Shape;140;p22"/>
          <p:cNvPicPr preferRelativeResize="0"/>
          <p:nvPr/>
        </p:nvPicPr>
        <p:blipFill>
          <a:blip r:embed="rId4">
            <a:alphaModFix/>
          </a:blip>
          <a:stretch>
            <a:fillRect/>
          </a:stretch>
        </p:blipFill>
        <p:spPr>
          <a:xfrm>
            <a:off x="5127063" y="1603375"/>
            <a:ext cx="3705225" cy="2514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3"/>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46" name="Google Shape;146;p23"/>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Modeling and Findings: Tomato</a:t>
            </a:r>
            <a:endParaRPr>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
        <p:nvSpPr>
          <p:cNvPr id="148" name="Google Shape;148;p23"/>
          <p:cNvSpPr txBox="1"/>
          <p:nvPr>
            <p:ph idx="1" type="body"/>
          </p:nvPr>
        </p:nvSpPr>
        <p:spPr>
          <a:xfrm>
            <a:off x="311700" y="1152475"/>
            <a:ext cx="3133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ResNet50</a:t>
            </a:r>
            <a:r>
              <a:rPr lang="en">
                <a:solidFill>
                  <a:schemeClr val="dk1"/>
                </a:solidFill>
                <a:latin typeface="Playfair Display"/>
                <a:ea typeface="Playfair Display"/>
                <a:cs typeface="Playfair Display"/>
                <a:sym typeface="Playfair Display"/>
              </a:rPr>
              <a:t> with                 normalization and data augmentation.</a:t>
            </a:r>
            <a:endParaRPr>
              <a:solidFill>
                <a:schemeClr val="dk1"/>
              </a:solidFill>
              <a:latin typeface="Playfair Display"/>
              <a:ea typeface="Playfair Display"/>
              <a:cs typeface="Playfair Display"/>
              <a:sym typeface="Playfair Display"/>
            </a:endParaRPr>
          </a:p>
        </p:txBody>
      </p:sp>
      <p:pic>
        <p:nvPicPr>
          <p:cNvPr id="149" name="Google Shape;149;p23"/>
          <p:cNvPicPr preferRelativeResize="0"/>
          <p:nvPr/>
        </p:nvPicPr>
        <p:blipFill>
          <a:blip r:embed="rId4">
            <a:alphaModFix/>
          </a:blip>
          <a:stretch>
            <a:fillRect/>
          </a:stretch>
        </p:blipFill>
        <p:spPr>
          <a:xfrm>
            <a:off x="3445549" y="1152475"/>
            <a:ext cx="5698451" cy="3650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4"/>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55" name="Google Shape;155;p24"/>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Modeling and Findings: Tomato</a:t>
            </a:r>
            <a:endParaRPr>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sp>
        <p:nvSpPr>
          <p:cNvPr id="157" name="Google Shape;157;p24"/>
          <p:cNvSpPr txBox="1"/>
          <p:nvPr>
            <p:ph idx="1" type="body"/>
          </p:nvPr>
        </p:nvSpPr>
        <p:spPr>
          <a:xfrm>
            <a:off x="311700" y="1152475"/>
            <a:ext cx="31338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ResNet50 with                 normalization and data augmentation.</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0"/>
              </a:spcAft>
              <a:buNone/>
            </a:pPr>
            <a:r>
              <a:t/>
            </a:r>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Overall classification accuracy: 89%</a:t>
            </a:r>
            <a:endParaRPr>
              <a:solidFill>
                <a:schemeClr val="dk1"/>
              </a:solidFill>
              <a:latin typeface="Playfair Display"/>
              <a:ea typeface="Playfair Display"/>
              <a:cs typeface="Playfair Display"/>
              <a:sym typeface="Playfair Display"/>
            </a:endParaRPr>
          </a:p>
        </p:txBody>
      </p:sp>
      <p:pic>
        <p:nvPicPr>
          <p:cNvPr id="158" name="Google Shape;158;p24"/>
          <p:cNvPicPr preferRelativeResize="0"/>
          <p:nvPr/>
        </p:nvPicPr>
        <p:blipFill>
          <a:blip r:embed="rId4">
            <a:alphaModFix/>
          </a:blip>
          <a:stretch>
            <a:fillRect/>
          </a:stretch>
        </p:blipFill>
        <p:spPr>
          <a:xfrm>
            <a:off x="3445549" y="1152475"/>
            <a:ext cx="5698451" cy="3650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5"/>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64" name="Google Shape;164;p25"/>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Ideas for the Future</a:t>
            </a:r>
            <a:endParaRPr>
              <a:latin typeface="Playfair Display"/>
              <a:ea typeface="Playfair Display"/>
              <a:cs typeface="Playfair Display"/>
              <a:sym typeface="Playfair Display"/>
            </a:endParaRPr>
          </a:p>
        </p:txBody>
      </p:sp>
      <p:sp>
        <p:nvSpPr>
          <p:cNvPr id="166" name="Google Shape;166;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Improve accuracy of both models.</a:t>
            </a:r>
            <a:endParaRPr>
              <a:solidFill>
                <a:schemeClr val="dk1"/>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a:solidFill>
                <a:schemeClr val="dk1"/>
              </a:solidFill>
              <a:latin typeface="Playfair Display"/>
              <a:ea typeface="Playfair Display"/>
              <a:cs typeface="Playfair Display"/>
              <a:sym typeface="Playfair Display"/>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Extend to classify all classes (12 healthy + 26 diseased).</a:t>
            </a:r>
            <a:endParaRPr>
              <a:solidFill>
                <a:schemeClr val="dk1"/>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a:solidFill>
                <a:schemeClr val="dk1"/>
              </a:solidFill>
              <a:latin typeface="Playfair Display"/>
              <a:ea typeface="Playfair Display"/>
              <a:cs typeface="Playfair Display"/>
              <a:sym typeface="Playfair Display"/>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Build new model for classification of diseases of new species.</a:t>
            </a:r>
            <a:endParaRPr>
              <a:solidFill>
                <a:schemeClr val="dk1"/>
              </a:solidFill>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6"/>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72" name="Google Shape;172;p26"/>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Thank you!                                     Contact</a:t>
            </a:r>
            <a:endParaRPr/>
          </a:p>
        </p:txBody>
      </p:sp>
      <p:sp>
        <p:nvSpPr>
          <p:cNvPr id="174" name="Google Shape;174;p26"/>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latin typeface="Playfair Display"/>
                <a:ea typeface="Playfair Display"/>
                <a:cs typeface="Playfair Display"/>
                <a:sym typeface="Playfair Display"/>
              </a:rPr>
              <a:t>Special thanks to the Data Science instructors and my fellow classmates!</a:t>
            </a:r>
            <a:endParaRPr>
              <a:solidFill>
                <a:schemeClr val="dk1"/>
              </a:solidFill>
              <a:latin typeface="Playfair Display"/>
              <a:ea typeface="Playfair Display"/>
              <a:cs typeface="Playfair Display"/>
              <a:sym typeface="Playfair Display"/>
            </a:endParaRPr>
          </a:p>
        </p:txBody>
      </p:sp>
      <p:sp>
        <p:nvSpPr>
          <p:cNvPr id="175" name="Google Shape;175;p26"/>
          <p:cNvSpPr txBox="1"/>
          <p:nvPr>
            <p:ph idx="1" type="body"/>
          </p:nvPr>
        </p:nvSpPr>
        <p:spPr>
          <a:xfrm>
            <a:off x="4511700" y="1152475"/>
            <a:ext cx="4632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rgbClr val="4A86E8"/>
                </a:solidFill>
                <a:hlinkClick r:id="rId4">
                  <a:extLst>
                    <a:ext uri="{A12FA001-AC4F-418D-AE19-62706E023703}">
                      <ahyp:hlinkClr val="tx"/>
                    </a:ext>
                  </a:extLst>
                </a:hlinkClick>
              </a:rPr>
              <a:t>caseynosiglia@gmail.com</a:t>
            </a:r>
            <a:endParaRPr>
              <a:solidFill>
                <a:srgbClr val="4A86E8"/>
              </a:solidFill>
            </a:endParaRPr>
          </a:p>
          <a:p>
            <a:pPr indent="0" lvl="0" marL="0" rtl="0" algn="l">
              <a:spcBef>
                <a:spcPts val="1200"/>
              </a:spcBef>
              <a:spcAft>
                <a:spcPts val="0"/>
              </a:spcAft>
              <a:buNone/>
            </a:pPr>
            <a:r>
              <a:rPr lang="en" u="sng">
                <a:solidFill>
                  <a:srgbClr val="4A86E8"/>
                </a:solidFill>
                <a:hlinkClick r:id="rId5">
                  <a:extLst>
                    <a:ext uri="{A12FA001-AC4F-418D-AE19-62706E023703}">
                      <ahyp:hlinkClr val="tx"/>
                    </a:ext>
                  </a:extLst>
                </a:hlinkClick>
              </a:rPr>
              <a:t>https://www.linkedin.com/in/casey-nosiglia</a:t>
            </a:r>
            <a:endParaRPr>
              <a:solidFill>
                <a:srgbClr val="4A86E8"/>
              </a:solidFill>
            </a:endParaRPr>
          </a:p>
          <a:p>
            <a:pPr indent="0" lvl="0" marL="0" rtl="0" algn="l">
              <a:spcBef>
                <a:spcPts val="1200"/>
              </a:spcBef>
              <a:spcAft>
                <a:spcPts val="0"/>
              </a:spcAft>
              <a:buNone/>
            </a:pPr>
            <a:r>
              <a:t/>
            </a:r>
            <a:endParaRPr>
              <a:solidFill>
                <a:srgbClr val="4A86E8"/>
              </a:solidFill>
            </a:endParaRPr>
          </a:p>
          <a:p>
            <a:pPr indent="0" lvl="0" marL="0" rtl="0" algn="l">
              <a:spcBef>
                <a:spcPts val="1200"/>
              </a:spcBef>
              <a:spcAft>
                <a:spcPts val="0"/>
              </a:spcAft>
              <a:buNone/>
            </a:pPr>
            <a:r>
              <a:t/>
            </a:r>
            <a:endParaRPr>
              <a:solidFill>
                <a:srgbClr val="4A86E8"/>
              </a:solidFill>
            </a:endParaRPr>
          </a:p>
          <a:p>
            <a:pPr indent="0" lvl="0" marL="0" rtl="0" algn="l">
              <a:spcBef>
                <a:spcPts val="1200"/>
              </a:spcBef>
              <a:spcAft>
                <a:spcPts val="1200"/>
              </a:spcAft>
              <a:buNone/>
            </a:pPr>
            <a:r>
              <a:t/>
            </a:r>
            <a:endParaRPr/>
          </a:p>
        </p:txBody>
      </p:sp>
      <p:pic>
        <p:nvPicPr>
          <p:cNvPr id="176" name="Google Shape;176;p26"/>
          <p:cNvPicPr preferRelativeResize="0"/>
          <p:nvPr/>
        </p:nvPicPr>
        <p:blipFill>
          <a:blip r:embed="rId6">
            <a:alphaModFix/>
          </a:blip>
          <a:stretch>
            <a:fillRect/>
          </a:stretch>
        </p:blipFill>
        <p:spPr>
          <a:xfrm>
            <a:off x="5514508" y="2361276"/>
            <a:ext cx="2195924" cy="22076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4"/>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66" name="Google Shape;66;p14"/>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Loss in crop yield due to pest and pathogen (P &amp; P) contamination commonly ranges from 17% - 30% for common crops (e.g., wheat, rice, maize, potato, soybean).</a:t>
            </a:r>
            <a:endParaRPr>
              <a:solidFill>
                <a:schemeClr val="dk1"/>
              </a:solidFill>
              <a:latin typeface="Playfair Display"/>
              <a:ea typeface="Playfair Display"/>
              <a:cs typeface="Playfair Display"/>
              <a:sym typeface="Playfair Display"/>
            </a:endParaRPr>
          </a:p>
        </p:txBody>
      </p:sp>
      <p:sp>
        <p:nvSpPr>
          <p:cNvPr id="68" name="Google Shape;68;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The Problem: Crop Contamination for Smallholders</a:t>
            </a:r>
            <a:endParaRPr>
              <a:latin typeface="Playfair Display"/>
              <a:ea typeface="Playfair Display"/>
              <a:cs typeface="Playfair Display"/>
              <a:sym typeface="Playfair Display"/>
            </a:endParaRPr>
          </a:p>
          <a:p>
            <a:pPr indent="0" lvl="0" marL="0" rtl="0" algn="ctr">
              <a:spcBef>
                <a:spcPts val="0"/>
              </a:spcBef>
              <a:spcAft>
                <a:spcPts val="0"/>
              </a:spcAft>
              <a:buNone/>
            </a:pPr>
            <a:r>
              <a:t/>
            </a:r>
            <a:endParaRPr>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5"/>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74" name="Google Shape;74;p15"/>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The Problem: Crop Contamination for Smallholders</a:t>
            </a:r>
            <a:endParaRPr>
              <a:latin typeface="Playfair Display"/>
              <a:ea typeface="Playfair Display"/>
              <a:cs typeface="Playfair Display"/>
              <a:sym typeface="Playfair Display"/>
            </a:endParaRPr>
          </a:p>
          <a:p>
            <a:pPr indent="0" lvl="0" marL="0" rtl="0" algn="ctr">
              <a:spcBef>
                <a:spcPts val="0"/>
              </a:spcBef>
              <a:spcAft>
                <a:spcPts val="0"/>
              </a:spcAft>
              <a:buNone/>
            </a:pPr>
            <a:r>
              <a:t/>
            </a:r>
            <a:endParaRPr>
              <a:latin typeface="Playfair Display"/>
              <a:ea typeface="Playfair Display"/>
              <a:cs typeface="Playfair Display"/>
              <a:sym typeface="Playfair Display"/>
            </a:endParaRPr>
          </a:p>
        </p:txBody>
      </p:sp>
      <p:sp>
        <p:nvSpPr>
          <p:cNvPr id="76" name="Google Shape;7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Loss in crop yield due to pest and pathogen (P &amp; P) contamination commonly ranges from 17% - 30% for common crops (e.g., wheat, rice, maize, potato, soybean).</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Smallholder farms produce 32% of the world’s food; many in developing nations. </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1200"/>
              </a:spcAft>
              <a:buNone/>
            </a:pPr>
            <a:r>
              <a:t/>
            </a:r>
            <a:endParaRPr>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6"/>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82" name="Google Shape;82;p16"/>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The Problem: Crop Contamination for Smallholders</a:t>
            </a:r>
            <a:endParaRPr>
              <a:latin typeface="Playfair Display"/>
              <a:ea typeface="Playfair Display"/>
              <a:cs typeface="Playfair Display"/>
              <a:sym typeface="Playfair Display"/>
            </a:endParaRPr>
          </a:p>
        </p:txBody>
      </p:sp>
      <p:sp>
        <p:nvSpPr>
          <p:cNvPr id="84" name="Google Shape;8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Loss in crop yield due to pest and pathogen (P &amp; P) contamination commonly ranges from 17% - 30% for common crops (e.g., wheat, rice, maize, potato, soybean).</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Smallholder farms produce 32% of the world’s food; many in developing nations.</a:t>
            </a:r>
            <a:endParaRPr>
              <a:solidFill>
                <a:schemeClr val="dk1"/>
              </a:solidFill>
              <a:latin typeface="Playfair Display"/>
              <a:ea typeface="Playfair Display"/>
              <a:cs typeface="Playfair Display"/>
              <a:sym typeface="Playfair Display"/>
            </a:endParaRPr>
          </a:p>
          <a:p>
            <a:pPr indent="0" lvl="0" marL="457200" rtl="0" algn="l">
              <a:spcBef>
                <a:spcPts val="1200"/>
              </a:spcBef>
              <a:spcAft>
                <a:spcPts val="0"/>
              </a:spcAft>
              <a:buNone/>
            </a:pPr>
            <a:r>
              <a:t/>
            </a:r>
            <a:endParaRPr sz="1200">
              <a:solidFill>
                <a:schemeClr val="dk1"/>
              </a:solidFill>
              <a:latin typeface="Playfair Display"/>
              <a:ea typeface="Playfair Display"/>
              <a:cs typeface="Playfair Display"/>
              <a:sym typeface="Playfair Display"/>
            </a:endParaRPr>
          </a:p>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84% of the world’s population have smartphones, with projections to increase -&gt; opportunity for expanding crop disease monitoring.</a:t>
            </a:r>
            <a:endParaRPr>
              <a:solidFill>
                <a:schemeClr val="dk1"/>
              </a:solidFill>
              <a:latin typeface="Playfair Display"/>
              <a:ea typeface="Playfair Display"/>
              <a:cs typeface="Playfair Display"/>
              <a:sym typeface="Playfair Display"/>
            </a:endParaRPr>
          </a:p>
        </p:txBody>
      </p:sp>
      <p:sp>
        <p:nvSpPr>
          <p:cNvPr id="85" name="Google Shape;85;p16"/>
          <p:cNvSpPr txBox="1"/>
          <p:nvPr/>
        </p:nvSpPr>
        <p:spPr>
          <a:xfrm>
            <a:off x="647700" y="4081500"/>
            <a:ext cx="7848600" cy="68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latin typeface="Playfair Display"/>
                <a:ea typeface="Playfair Display"/>
                <a:cs typeface="Playfair Display"/>
                <a:sym typeface="Playfair Display"/>
              </a:rPr>
              <a:t>  _____________________________________________________________________________________________________</a:t>
            </a:r>
            <a:endParaRPr sz="1000" u="sng">
              <a:latin typeface="Playfair Display"/>
              <a:ea typeface="Playfair Display"/>
              <a:cs typeface="Playfair Display"/>
              <a:sym typeface="Playfair Display"/>
            </a:endParaRPr>
          </a:p>
          <a:p>
            <a:pPr indent="0" lvl="0" marL="0" rtl="0" algn="l">
              <a:spcBef>
                <a:spcPts val="0"/>
              </a:spcBef>
              <a:spcAft>
                <a:spcPts val="0"/>
              </a:spcAft>
              <a:buNone/>
            </a:pPr>
            <a:r>
              <a:t/>
            </a:r>
            <a:endParaRPr sz="100">
              <a:latin typeface="Playfair Display"/>
              <a:ea typeface="Playfair Display"/>
              <a:cs typeface="Playfair Display"/>
              <a:sym typeface="Playfair Display"/>
            </a:endParaRPr>
          </a:p>
          <a:p>
            <a:pPr indent="0" lvl="0" marL="0" rtl="0" algn="l">
              <a:spcBef>
                <a:spcPts val="0"/>
              </a:spcBef>
              <a:spcAft>
                <a:spcPts val="0"/>
              </a:spcAft>
              <a:buNone/>
            </a:pPr>
            <a:r>
              <a:rPr lang="en" sz="1000">
                <a:latin typeface="Playfair Display"/>
                <a:ea typeface="Playfair Display"/>
                <a:cs typeface="Playfair Display"/>
                <a:sym typeface="Playfair Display"/>
              </a:rPr>
              <a:t>Sources: </a:t>
            </a:r>
            <a:r>
              <a:rPr lang="en" sz="1000" u="sng">
                <a:solidFill>
                  <a:srgbClr val="4A86E8"/>
                </a:solidFill>
                <a:latin typeface="Playfair Display"/>
                <a:ea typeface="Playfair Display"/>
                <a:cs typeface="Playfair Display"/>
                <a:sym typeface="Playfair Display"/>
                <a:hlinkClick r:id="rId4">
                  <a:extLst>
                    <a:ext uri="{A12FA001-AC4F-418D-AE19-62706E023703}">
                      <ahyp:hlinkClr val="tx"/>
                    </a:ext>
                  </a:extLst>
                </a:hlinkClick>
              </a:rPr>
              <a:t>https://www.fao.org/news/story/en/item/1395127/icode/</a:t>
            </a:r>
            <a:r>
              <a:rPr lang="en" sz="1000">
                <a:solidFill>
                  <a:schemeClr val="dk1"/>
                </a:solidFill>
                <a:latin typeface="Playfair Display"/>
                <a:ea typeface="Playfair Display"/>
                <a:cs typeface="Playfair Display"/>
                <a:sym typeface="Playfair Display"/>
              </a:rPr>
              <a:t>, </a:t>
            </a:r>
            <a:r>
              <a:rPr lang="en" sz="1000" u="sng">
                <a:solidFill>
                  <a:srgbClr val="4A86E8"/>
                </a:solidFill>
                <a:latin typeface="Playfair Display"/>
                <a:ea typeface="Playfair Display"/>
                <a:cs typeface="Playfair Display"/>
                <a:sym typeface="Playfair Display"/>
                <a:hlinkClick r:id="rId5">
                  <a:extLst>
                    <a:ext uri="{A12FA001-AC4F-418D-AE19-62706E023703}">
                      <ahyp:hlinkClr val="tx"/>
                    </a:ext>
                  </a:extLst>
                </a:hlinkClick>
              </a:rPr>
              <a:t>https://www.nature.com/articles/s41559-018-0793-y</a:t>
            </a:r>
            <a:r>
              <a:rPr lang="en" sz="1000">
                <a:solidFill>
                  <a:schemeClr val="dk1"/>
                </a:solidFill>
                <a:latin typeface="Playfair Display"/>
                <a:ea typeface="Playfair Display"/>
                <a:cs typeface="Playfair Display"/>
                <a:sym typeface="Playfair Display"/>
              </a:rPr>
              <a:t>,</a:t>
            </a:r>
            <a:endParaRPr sz="1000">
              <a:solidFill>
                <a:schemeClr val="dk1"/>
              </a:solidFill>
              <a:latin typeface="Playfair Display"/>
              <a:ea typeface="Playfair Display"/>
              <a:cs typeface="Playfair Display"/>
              <a:sym typeface="Playfair Display"/>
            </a:endParaRPr>
          </a:p>
          <a:p>
            <a:pPr indent="0" lvl="0" marL="0" rtl="0" algn="l">
              <a:spcBef>
                <a:spcPts val="0"/>
              </a:spcBef>
              <a:spcAft>
                <a:spcPts val="0"/>
              </a:spcAft>
              <a:buNone/>
            </a:pPr>
            <a:r>
              <a:rPr lang="en" sz="1000">
                <a:solidFill>
                  <a:srgbClr val="4A86E8"/>
                </a:solidFill>
                <a:latin typeface="Playfair Display"/>
                <a:ea typeface="Playfair Display"/>
                <a:cs typeface="Playfair Display"/>
                <a:sym typeface="Playfair Display"/>
              </a:rPr>
              <a:t>	  </a:t>
            </a:r>
            <a:r>
              <a:rPr lang="en" sz="1000" u="sng">
                <a:solidFill>
                  <a:srgbClr val="4A86E8"/>
                </a:solidFill>
                <a:latin typeface="Playfair Display"/>
                <a:ea typeface="Playfair Display"/>
                <a:cs typeface="Playfair Display"/>
                <a:sym typeface="Playfair Display"/>
                <a:hlinkClick r:id="rId6">
                  <a:extLst>
                    <a:ext uri="{A12FA001-AC4F-418D-AE19-62706E023703}">
                      <ahyp:hlinkClr val="tx"/>
                    </a:ext>
                  </a:extLst>
                </a:hlinkClick>
              </a:rPr>
              <a:t>https://www.bankmycell.com/blog/how-many-phones-are-in-the-world</a:t>
            </a:r>
            <a:endParaRPr sz="1000">
              <a:solidFill>
                <a:srgbClr val="4A86E8"/>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7"/>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91" name="Google Shape;91;p17"/>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Business Question</a:t>
            </a:r>
            <a:endParaRPr>
              <a:latin typeface="Playfair Display"/>
              <a:ea typeface="Playfair Display"/>
              <a:cs typeface="Playfair Display"/>
              <a:sym typeface="Playfair Display"/>
            </a:endParaRPr>
          </a:p>
        </p:txBody>
      </p:sp>
      <p:sp>
        <p:nvSpPr>
          <p:cNvPr id="93" name="Google Shape;9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Can a computer correctly identify healthy/diseased (amongst all species)?</a:t>
            </a:r>
            <a:endParaRPr>
              <a:solidFill>
                <a:schemeClr val="dk1"/>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a:solidFill>
                <a:schemeClr val="dk1"/>
              </a:solidFill>
              <a:latin typeface="Playfair Display"/>
              <a:ea typeface="Playfair Display"/>
              <a:cs typeface="Playfair Display"/>
              <a:sym typeface="Playfair Display"/>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Can a computer correctly identify the disease type within a given species (e.g., tomato)? </a:t>
            </a:r>
            <a:endParaRPr>
              <a:solidFill>
                <a:schemeClr val="dk1"/>
              </a:solidFill>
              <a:latin typeface="Playfair Display"/>
              <a:ea typeface="Playfair Display"/>
              <a:cs typeface="Playfair Display"/>
              <a:sym typeface="Playfair Displ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8"/>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99" name="Google Shape;99;p18"/>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Data Sourcing</a:t>
            </a:r>
            <a:endParaRPr/>
          </a:p>
        </p:txBody>
      </p:sp>
      <p:sp>
        <p:nvSpPr>
          <p:cNvPr id="101" name="Google Shape;101;p18"/>
          <p:cNvSpPr txBox="1"/>
          <p:nvPr>
            <p:ph idx="1" type="body"/>
          </p:nvPr>
        </p:nvSpPr>
        <p:spPr>
          <a:xfrm>
            <a:off x="311700" y="1152475"/>
            <a:ext cx="4857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Playfair Display"/>
              <a:buChar char="●"/>
            </a:pPr>
            <a:r>
              <a:rPr lang="en">
                <a:solidFill>
                  <a:schemeClr val="dk1"/>
                </a:solidFill>
                <a:latin typeface="Playfair Display"/>
                <a:ea typeface="Playfair Display"/>
                <a:cs typeface="Playfair Display"/>
                <a:sym typeface="Playfair Display"/>
              </a:rPr>
              <a:t>Plant Disease Dataset: </a:t>
            </a:r>
            <a:r>
              <a:rPr lang="en" u="sng">
                <a:solidFill>
                  <a:srgbClr val="4A86E8"/>
                </a:solidFill>
                <a:latin typeface="Playfair Display"/>
                <a:ea typeface="Playfair Display"/>
                <a:cs typeface="Playfair Display"/>
                <a:sym typeface="Playfair Display"/>
                <a:hlinkClick r:id="rId4">
                  <a:extLst>
                    <a:ext uri="{A12FA001-AC4F-418D-AE19-62706E023703}">
                      <ahyp:hlinkClr val="tx"/>
                    </a:ext>
                  </a:extLst>
                </a:hlinkClick>
              </a:rPr>
              <a:t>https://www.kaggle.com/datasets/saroz014/plant-disease</a:t>
            </a:r>
            <a:endParaRPr>
              <a:solidFill>
                <a:srgbClr val="4A86E8"/>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a:solidFill>
                <a:srgbClr val="4A86E8"/>
              </a:solidFill>
            </a:endParaRPr>
          </a:p>
          <a:p>
            <a:pPr indent="-342900" lvl="0" marL="457200" rtl="0" algn="l">
              <a:spcBef>
                <a:spcPts val="120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54.3k images with 14 plant species and 26 diseases represented.</a:t>
            </a:r>
            <a:endParaRPr>
              <a:solidFill>
                <a:schemeClr val="dk1"/>
              </a:solidFill>
              <a:latin typeface="Playfair Display"/>
              <a:ea typeface="Playfair Display"/>
              <a:cs typeface="Playfair Display"/>
              <a:sym typeface="Playfair Display"/>
            </a:endParaRPr>
          </a:p>
        </p:txBody>
      </p:sp>
      <p:pic>
        <p:nvPicPr>
          <p:cNvPr id="102" name="Google Shape;102;p18"/>
          <p:cNvPicPr preferRelativeResize="0"/>
          <p:nvPr/>
        </p:nvPicPr>
        <p:blipFill>
          <a:blip r:embed="rId5">
            <a:alphaModFix/>
          </a:blip>
          <a:stretch>
            <a:fillRect/>
          </a:stretch>
        </p:blipFill>
        <p:spPr>
          <a:xfrm>
            <a:off x="5122951" y="998600"/>
            <a:ext cx="4021051" cy="3724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19"/>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08" name="Google Shape;108;p19"/>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Class Balancing - Diseased vs. Healthy</a:t>
            </a:r>
            <a:endParaRPr>
              <a:latin typeface="Playfair Display"/>
              <a:ea typeface="Playfair Display"/>
              <a:cs typeface="Playfair Display"/>
              <a:sym typeface="Playfair Display"/>
            </a:endParaRPr>
          </a:p>
        </p:txBody>
      </p:sp>
      <p:pic>
        <p:nvPicPr>
          <p:cNvPr id="110" name="Google Shape;110;p19"/>
          <p:cNvPicPr preferRelativeResize="0"/>
          <p:nvPr/>
        </p:nvPicPr>
        <p:blipFill>
          <a:blip r:embed="rId4">
            <a:alphaModFix/>
          </a:blip>
          <a:stretch>
            <a:fillRect/>
          </a:stretch>
        </p:blipFill>
        <p:spPr>
          <a:xfrm>
            <a:off x="311702" y="1341550"/>
            <a:ext cx="3060625" cy="2959200"/>
          </a:xfrm>
          <a:prstGeom prst="rect">
            <a:avLst/>
          </a:prstGeom>
          <a:noFill/>
          <a:ln>
            <a:noFill/>
          </a:ln>
        </p:spPr>
      </p:pic>
      <p:pic>
        <p:nvPicPr>
          <p:cNvPr id="111" name="Google Shape;111;p19"/>
          <p:cNvPicPr preferRelativeResize="0"/>
          <p:nvPr/>
        </p:nvPicPr>
        <p:blipFill>
          <a:blip r:embed="rId5">
            <a:alphaModFix/>
          </a:blip>
          <a:stretch>
            <a:fillRect/>
          </a:stretch>
        </p:blipFill>
        <p:spPr>
          <a:xfrm>
            <a:off x="5292425" y="1341551"/>
            <a:ext cx="3024817" cy="2959200"/>
          </a:xfrm>
          <a:prstGeom prst="rect">
            <a:avLst/>
          </a:prstGeom>
          <a:noFill/>
          <a:ln>
            <a:noFill/>
          </a:ln>
        </p:spPr>
      </p:pic>
      <p:cxnSp>
        <p:nvCxnSpPr>
          <p:cNvPr id="112" name="Google Shape;112;p19"/>
          <p:cNvCxnSpPr/>
          <p:nvPr/>
        </p:nvCxnSpPr>
        <p:spPr>
          <a:xfrm>
            <a:off x="3676074" y="2706249"/>
            <a:ext cx="13854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0"/>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18" name="Google Shape;118;p20"/>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Class Balancing - Tomatoes</a:t>
            </a:r>
            <a:endParaRPr>
              <a:latin typeface="Playfair Display"/>
              <a:ea typeface="Playfair Display"/>
              <a:cs typeface="Playfair Display"/>
              <a:sym typeface="Playfair Display"/>
            </a:endParaRPr>
          </a:p>
          <a:p>
            <a:pPr indent="0" lvl="0" marL="0" rtl="0" algn="l">
              <a:spcBef>
                <a:spcPts val="0"/>
              </a:spcBef>
              <a:spcAft>
                <a:spcPts val="0"/>
              </a:spcAft>
              <a:buNone/>
            </a:pPr>
            <a:r>
              <a:t/>
            </a:r>
            <a:endParaRPr/>
          </a:p>
        </p:txBody>
      </p:sp>
      <p:pic>
        <p:nvPicPr>
          <p:cNvPr id="120" name="Google Shape;120;p20"/>
          <p:cNvPicPr preferRelativeResize="0"/>
          <p:nvPr/>
        </p:nvPicPr>
        <p:blipFill>
          <a:blip r:embed="rId4">
            <a:alphaModFix/>
          </a:blip>
          <a:stretch>
            <a:fillRect/>
          </a:stretch>
        </p:blipFill>
        <p:spPr>
          <a:xfrm>
            <a:off x="-2" y="1406200"/>
            <a:ext cx="4018851" cy="2559300"/>
          </a:xfrm>
          <a:prstGeom prst="rect">
            <a:avLst/>
          </a:prstGeom>
          <a:noFill/>
          <a:ln>
            <a:noFill/>
          </a:ln>
        </p:spPr>
      </p:pic>
      <p:pic>
        <p:nvPicPr>
          <p:cNvPr id="121" name="Google Shape;121;p20"/>
          <p:cNvPicPr preferRelativeResize="0"/>
          <p:nvPr/>
        </p:nvPicPr>
        <p:blipFill>
          <a:blip r:embed="rId5">
            <a:alphaModFix/>
          </a:blip>
          <a:stretch>
            <a:fillRect/>
          </a:stretch>
        </p:blipFill>
        <p:spPr>
          <a:xfrm>
            <a:off x="5125150" y="1406200"/>
            <a:ext cx="4018860" cy="2559300"/>
          </a:xfrm>
          <a:prstGeom prst="rect">
            <a:avLst/>
          </a:prstGeom>
          <a:noFill/>
          <a:ln>
            <a:noFill/>
          </a:ln>
        </p:spPr>
      </p:pic>
      <p:cxnSp>
        <p:nvCxnSpPr>
          <p:cNvPr id="122" name="Google Shape;122;p20"/>
          <p:cNvCxnSpPr/>
          <p:nvPr/>
        </p:nvCxnSpPr>
        <p:spPr>
          <a:xfrm>
            <a:off x="4290300" y="2373750"/>
            <a:ext cx="5634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21"/>
          <p:cNvPicPr preferRelativeResize="0"/>
          <p:nvPr/>
        </p:nvPicPr>
        <p:blipFill>
          <a:blip r:embed="rId3">
            <a:alphaModFix amt="22000"/>
          </a:blip>
          <a:stretch>
            <a:fillRect/>
          </a:stretch>
        </p:blipFill>
        <p:spPr>
          <a:xfrm>
            <a:off x="0" y="0"/>
            <a:ext cx="9144000" cy="5143500"/>
          </a:xfrm>
          <a:prstGeom prst="rect">
            <a:avLst/>
          </a:prstGeom>
          <a:noFill/>
          <a:ln>
            <a:noFill/>
          </a:ln>
        </p:spPr>
      </p:pic>
      <p:sp>
        <p:nvSpPr>
          <p:cNvPr id="128" name="Google Shape;128;p21"/>
          <p:cNvSpPr/>
          <p:nvPr/>
        </p:nvSpPr>
        <p:spPr>
          <a:xfrm>
            <a:off x="0" y="381000"/>
            <a:ext cx="9144000" cy="43815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Playfair Display"/>
                <a:ea typeface="Playfair Display"/>
                <a:cs typeface="Playfair Display"/>
                <a:sym typeface="Playfair Display"/>
              </a:rPr>
              <a:t>Modeling and Findings: Diseased vs. Healthy</a:t>
            </a:r>
            <a:endParaRPr>
              <a:latin typeface="Playfair Display"/>
              <a:ea typeface="Playfair Display"/>
              <a:cs typeface="Playfair Display"/>
              <a:sym typeface="Playfair Display"/>
            </a:endParaRPr>
          </a:p>
        </p:txBody>
      </p:sp>
      <p:sp>
        <p:nvSpPr>
          <p:cNvPr id="130" name="Google Shape;130;p21"/>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Font typeface="Playfair Display"/>
              <a:buChar char="●"/>
            </a:pPr>
            <a:r>
              <a:rPr lang="en">
                <a:solidFill>
                  <a:schemeClr val="dk1"/>
                </a:solidFill>
                <a:latin typeface="Playfair Display"/>
                <a:ea typeface="Playfair Display"/>
                <a:cs typeface="Playfair Display"/>
                <a:sym typeface="Playfair Display"/>
              </a:rPr>
              <a:t>Convolutional Neural Network (CNN) with normalization and data augmentation.</a:t>
            </a:r>
            <a:endParaRPr>
              <a:solidFill>
                <a:schemeClr val="dk1"/>
              </a:solidFill>
              <a:latin typeface="Playfair Display"/>
              <a:ea typeface="Playfair Display"/>
              <a:cs typeface="Playfair Display"/>
              <a:sym typeface="Playfair Display"/>
            </a:endParaRPr>
          </a:p>
        </p:txBody>
      </p:sp>
      <p:pic>
        <p:nvPicPr>
          <p:cNvPr id="131" name="Google Shape;131;p21"/>
          <p:cNvPicPr preferRelativeResize="0"/>
          <p:nvPr/>
        </p:nvPicPr>
        <p:blipFill>
          <a:blip r:embed="rId4">
            <a:alphaModFix/>
          </a:blip>
          <a:stretch>
            <a:fillRect/>
          </a:stretch>
        </p:blipFill>
        <p:spPr>
          <a:xfrm>
            <a:off x="5127063" y="1603375"/>
            <a:ext cx="3705225" cy="2514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